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79" r:id="rId2"/>
    <p:sldMasterId id="2147483656" r:id="rId3"/>
    <p:sldMasterId id="2147483658" r:id="rId4"/>
    <p:sldMasterId id="2147483703" r:id="rId5"/>
  </p:sldMasterIdLst>
  <p:notesMasterIdLst>
    <p:notesMasterId r:id="rId15"/>
  </p:notesMasterIdLst>
  <p:sldIdLst>
    <p:sldId id="769" r:id="rId6"/>
    <p:sldId id="300" r:id="rId7"/>
    <p:sldId id="767" r:id="rId8"/>
    <p:sldId id="752" r:id="rId9"/>
    <p:sldId id="773" r:id="rId10"/>
    <p:sldId id="301" r:id="rId11"/>
    <p:sldId id="302" r:id="rId12"/>
    <p:sldId id="768" r:id="rId13"/>
    <p:sldId id="256" r:id="rId14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41"/>
    <a:srgbClr val="FF80A9"/>
    <a:srgbClr val="FF7D41"/>
    <a:srgbClr val="849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6357" autoAdjust="0"/>
  </p:normalViewPr>
  <p:slideViewPr>
    <p:cSldViewPr snapToObjects="1" showGuides="1">
      <p:cViewPr varScale="1">
        <p:scale>
          <a:sx n="150" d="100"/>
          <a:sy n="150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91B3ED8-3015-E643-AE16-2B1D69A7758F}" type="datetimeFigureOut">
              <a:rPr lang="sv-SE" smtClean="0"/>
              <a:pPr/>
              <a:t>2023-03-16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19B3769-2382-F644-8B99-C675DB578A1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3769-2382-F644-8B99-C675DB578A1B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384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latin typeface="DIN" pitchFamily="2" charset="0"/>
              </a:rPr>
              <a:t>Du kan tappa dina kärnkompetenser genom att se mellan</a:t>
            </a:r>
            <a:br>
              <a:rPr lang="sv-SE" sz="1200" dirty="0">
                <a:latin typeface="DIN" pitchFamily="2" charset="0"/>
              </a:rPr>
            </a:br>
            <a:r>
              <a:rPr lang="sv-SE" sz="1200" dirty="0">
                <a:latin typeface="DIN" pitchFamily="2" charset="0"/>
              </a:rPr>
              <a:t>fingrarna med de som går utanför fåran.</a:t>
            </a:r>
          </a:p>
          <a:p>
            <a:endParaRPr lang="sv-SE" sz="1200" dirty="0">
              <a:latin typeface="DIN" pitchFamily="2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3769-2382-F644-8B99-C675DB578A1B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087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2865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831058"/>
            <a:ext cx="7162800" cy="3917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914400" y="1372791"/>
            <a:ext cx="8229600" cy="3394472"/>
          </a:xfrm>
          <a:prstGeom prst="rect">
            <a:avLst/>
          </a:prstGeom>
        </p:spPr>
        <p:txBody>
          <a:bodyPr anchor="t" anchorCtr="0"/>
          <a:lstStyle>
            <a:lvl1pPr>
              <a:buFontTx/>
              <a:buNone/>
              <a:defRPr sz="15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>
              <a:buFont typeface="Arial"/>
              <a:buChar char="•"/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286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831058"/>
            <a:ext cx="7162800" cy="3917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914400" y="1372791"/>
            <a:ext cx="8229600" cy="3394472"/>
          </a:xfrm>
          <a:prstGeom prst="rect">
            <a:avLst/>
          </a:prstGeom>
        </p:spPr>
        <p:txBody>
          <a:bodyPr anchor="t" anchorCtr="0"/>
          <a:lstStyle>
            <a:lvl1pPr>
              <a:buFontTx/>
              <a:buNone/>
              <a:defRPr sz="15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>
              <a:buFont typeface="Arial"/>
              <a:buChar char="•"/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073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F005-39C1-654E-84FD-EC733FCB00F8}" type="datetimeFigureOut">
              <a:rPr lang="sv-SE" smtClean="0"/>
              <a:pPr/>
              <a:t>2023-03-16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81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219200" y="476726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8A9D-4528-0741-AC1C-133C43214F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865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831058"/>
            <a:ext cx="7162800" cy="3917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50" b="0" i="0"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idx="10"/>
          </p:nvPr>
        </p:nvSpPr>
        <p:spPr>
          <a:xfrm>
            <a:off x="914400" y="1372791"/>
            <a:ext cx="8229600" cy="339447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500" b="0" i="0">
                <a:latin typeface="Arial" panose="020B0604020202020204" pitchFamily="34" charset="0"/>
              </a:defRPr>
            </a:lvl1pPr>
            <a:lvl2pPr>
              <a:buFont typeface="Arial"/>
              <a:buChar char="•"/>
              <a:defRPr sz="1350" b="0" i="0">
                <a:latin typeface="Arial" panose="020B0604020202020204" pitchFamily="34" charset="0"/>
              </a:defRPr>
            </a:lvl2pPr>
            <a:lvl3pPr>
              <a:defRPr sz="1350" b="0" i="0">
                <a:latin typeface="Arial" panose="020B0604020202020204" pitchFamily="34" charset="0"/>
              </a:defRPr>
            </a:lvl3pPr>
            <a:lvl4pPr>
              <a:defRPr sz="1350" b="0" i="0">
                <a:latin typeface="Arial" panose="020B0604020202020204" pitchFamily="34" charset="0"/>
              </a:defRPr>
            </a:lvl4pPr>
            <a:lvl5pPr>
              <a:defRPr sz="135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7902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865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F005-39C1-654E-84FD-EC733FCB00F8}" type="datetimeFigureOut">
              <a:rPr lang="sv-SE" smtClean="0"/>
              <a:pPr/>
              <a:t>2023-03-16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81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219200" y="476726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8A9D-4528-0741-AC1C-133C43214F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831058"/>
            <a:ext cx="7162800" cy="3917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50" b="0" i="0"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idx="10"/>
          </p:nvPr>
        </p:nvSpPr>
        <p:spPr>
          <a:xfrm>
            <a:off x="914400" y="1372791"/>
            <a:ext cx="8229600" cy="339447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500" b="0" i="0">
                <a:latin typeface="Arial" panose="020B0604020202020204" pitchFamily="34" charset="0"/>
              </a:defRPr>
            </a:lvl1pPr>
            <a:lvl2pPr>
              <a:buFont typeface="Arial"/>
              <a:buChar char="•"/>
              <a:defRPr sz="1350" b="0" i="0">
                <a:latin typeface="Arial" panose="020B0604020202020204" pitchFamily="34" charset="0"/>
              </a:defRPr>
            </a:lvl2pPr>
            <a:lvl3pPr>
              <a:defRPr sz="1350" b="0" i="0">
                <a:latin typeface="Arial" panose="020B0604020202020204" pitchFamily="34" charset="0"/>
              </a:defRPr>
            </a:lvl3pPr>
            <a:lvl4pPr>
              <a:defRPr sz="1350" b="0" i="0">
                <a:latin typeface="Arial" panose="020B0604020202020204" pitchFamily="34" charset="0"/>
              </a:defRPr>
            </a:lvl4pPr>
            <a:lvl5pPr>
              <a:defRPr sz="135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8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831058"/>
            <a:ext cx="7162800" cy="3917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 i="0"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sz="half" idx="13"/>
          </p:nvPr>
        </p:nvSpPr>
        <p:spPr>
          <a:xfrm>
            <a:off x="914400" y="1428751"/>
            <a:ext cx="3581400" cy="2937272"/>
          </a:xfrm>
          <a:prstGeom prst="rect">
            <a:avLst/>
          </a:prstGeom>
        </p:spPr>
        <p:txBody>
          <a:bodyPr/>
          <a:lstStyle>
            <a:lvl1pPr>
              <a:defRPr sz="1500" b="0" i="0">
                <a:latin typeface="Arial" panose="020B0604020202020204" pitchFamily="34" charset="0"/>
              </a:defRPr>
            </a:lvl1pPr>
            <a:lvl2pPr>
              <a:defRPr sz="1350" b="0" i="0">
                <a:latin typeface="Arial" panose="020B0604020202020204" pitchFamily="34" charset="0"/>
              </a:defRPr>
            </a:lvl2pPr>
            <a:lvl3pPr>
              <a:defRPr sz="1350" b="0" i="0">
                <a:latin typeface="Arial" panose="020B0604020202020204" pitchFamily="34" charset="0"/>
              </a:defRPr>
            </a:lvl3pPr>
            <a:lvl4pPr>
              <a:defRPr sz="1350" b="0" i="0">
                <a:latin typeface="Arial" panose="020B0604020202020204" pitchFamily="34" charset="0"/>
              </a:defRPr>
            </a:lvl4pPr>
            <a:lvl5pPr>
              <a:defRPr sz="1350" b="0" i="0">
                <a:latin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2"/>
          </p:nvPr>
        </p:nvSpPr>
        <p:spPr>
          <a:xfrm>
            <a:off x="4876800" y="1428751"/>
            <a:ext cx="3505200" cy="2937272"/>
          </a:xfrm>
          <a:prstGeom prst="rect">
            <a:avLst/>
          </a:prstGeom>
        </p:spPr>
        <p:txBody>
          <a:bodyPr/>
          <a:lstStyle>
            <a:lvl1pPr>
              <a:defRPr sz="1500" b="0" i="0">
                <a:latin typeface="Arial" panose="020B0604020202020204" pitchFamily="34" charset="0"/>
              </a:defRPr>
            </a:lvl1pPr>
            <a:lvl2pPr>
              <a:defRPr sz="1350" b="0" i="0">
                <a:latin typeface="Arial" panose="020B0604020202020204" pitchFamily="34" charset="0"/>
              </a:defRPr>
            </a:lvl2pPr>
            <a:lvl3pPr>
              <a:defRPr sz="1350" b="0" i="0">
                <a:latin typeface="Arial" panose="020B0604020202020204" pitchFamily="34" charset="0"/>
              </a:defRPr>
            </a:lvl3pPr>
            <a:lvl4pPr>
              <a:defRPr sz="1350" b="0" i="0">
                <a:latin typeface="Arial" panose="020B0604020202020204" pitchFamily="34" charset="0"/>
              </a:defRPr>
            </a:lvl4pPr>
            <a:lvl5pPr>
              <a:defRPr sz="1350" b="0" i="0">
                <a:latin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F005-39C1-654E-84FD-EC733FCB00F8}" type="datetimeFigureOut">
              <a:rPr lang="sv-SE" smtClean="0"/>
              <a:pPr/>
              <a:t>2023-03-16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81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219200" y="476726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8A9D-4528-0741-AC1C-133C43214F3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2865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831058"/>
            <a:ext cx="7162800" cy="3917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914400" y="1372791"/>
            <a:ext cx="8229600" cy="3394472"/>
          </a:xfrm>
          <a:prstGeom prst="rect">
            <a:avLst/>
          </a:prstGeom>
        </p:spPr>
        <p:txBody>
          <a:bodyPr anchor="t" anchorCtr="0"/>
          <a:lstStyle>
            <a:lvl1pPr>
              <a:buFontTx/>
              <a:buNone/>
              <a:defRPr sz="15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>
              <a:buFont typeface="Arial"/>
              <a:buChar char="•"/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77376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A7FC-3CA1-8048-9DDA-946B4937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6C717-9761-E74D-AD10-39DC960FBD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3250" y="1919288"/>
            <a:ext cx="5397500" cy="288766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437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65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667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ABD9F005-39C1-654E-84FD-EC733FCB00F8}" type="datetimeFigureOut">
              <a:rPr lang="sv-SE" smtClean="0"/>
              <a:pPr/>
              <a:t>2023-03-16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90700" y="4767263"/>
            <a:ext cx="2209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8700" y="476726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4EBB8A9D-4528-0741-AC1C-133C43214F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831057"/>
            <a:ext cx="7162800" cy="242649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667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ABD9F005-39C1-654E-84FD-EC733FCB00F8}" type="datetimeFigureOut">
              <a:rPr lang="sv-SE" smtClean="0"/>
              <a:pPr/>
              <a:t>2023-03-16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90700" y="4767263"/>
            <a:ext cx="2209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8700" y="476726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4EBB8A9D-4528-0741-AC1C-133C43214F3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latin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667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ABD9F005-39C1-654E-84FD-EC733FCB00F8}" type="datetimeFigureOut">
              <a:rPr lang="sv-SE" smtClean="0"/>
              <a:pPr/>
              <a:t>2023-03-16</a:t>
            </a:fld>
            <a:endParaRPr lang="sv-SE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90700" y="4767263"/>
            <a:ext cx="2209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8700" y="476726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4EBB8A9D-4528-0741-AC1C-133C43214F3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865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8C9A80-930D-EC47-A4FC-C5E9D3E6B2D3}" type="datetimeFigureOut">
              <a:rPr lang="sv-SE" smtClean="0"/>
              <a:pPr/>
              <a:t>2023-03-16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9203C9-5889-E846-99CE-8887EC9DCA7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831057"/>
            <a:ext cx="7010400" cy="299799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667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ABD9F005-39C1-654E-84FD-EC733FCB00F8}" type="datetimeFigureOut">
              <a:rPr lang="sv-SE" smtClean="0"/>
              <a:pPr/>
              <a:t>2023-03-16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90700" y="4767263"/>
            <a:ext cx="2209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8700" y="476726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4EBB8A9D-4528-0741-AC1C-133C43214F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831058"/>
            <a:ext cx="7162800" cy="3917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3"/>
          </p:nvPr>
        </p:nvSpPr>
        <p:spPr>
          <a:xfrm>
            <a:off x="914400" y="1543050"/>
            <a:ext cx="8229600" cy="3224213"/>
          </a:xfrm>
          <a:prstGeom prst="rect">
            <a:avLst/>
          </a:prstGeom>
        </p:spPr>
        <p:txBody>
          <a:bodyPr anchor="t" anchorCtr="0"/>
          <a:lstStyle>
            <a:lvl1pPr>
              <a:buFontTx/>
              <a:buNone/>
              <a:defRPr sz="15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>
              <a:buFont typeface="Arial"/>
              <a:buChar char="•"/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8C9A80-930D-EC47-A4FC-C5E9D3E6B2D3}" type="datetimeFigureOut">
              <a:rPr lang="sv-SE" smtClean="0"/>
              <a:pPr/>
              <a:t>2023-03-16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9203C9-5889-E846-99CE-8887EC9DCA7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831058"/>
            <a:ext cx="7162800" cy="3917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3"/>
          </p:nvPr>
        </p:nvSpPr>
        <p:spPr>
          <a:xfrm>
            <a:off x="914400" y="1372791"/>
            <a:ext cx="8229600" cy="3394472"/>
          </a:xfrm>
          <a:prstGeom prst="rect">
            <a:avLst/>
          </a:prstGeom>
        </p:spPr>
        <p:txBody>
          <a:bodyPr anchor="t" anchorCtr="0"/>
          <a:lstStyle>
            <a:lvl1pPr>
              <a:buFontTx/>
              <a:buNone/>
              <a:defRPr sz="15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>
              <a:buFont typeface="Arial"/>
              <a:buChar char="•"/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>
              <a:defRPr sz="13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27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667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ABD9F005-39C1-654E-84FD-EC733FCB00F8}" type="datetimeFigureOut">
              <a:rPr lang="sv-SE" smtClean="0"/>
              <a:pPr/>
              <a:t>2023-03-16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90700" y="4767263"/>
            <a:ext cx="2209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8700" y="476726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4EBB8A9D-4528-0741-AC1C-133C43214F3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667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BD9F005-39C1-654E-84FD-EC733FCB00F8}" type="datetimeFigureOut">
              <a:rPr lang="sv-SE" smtClean="0"/>
              <a:pPr/>
              <a:t>2023-03-16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90700" y="4767263"/>
            <a:ext cx="2209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8700" y="476726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EBB8A9D-4528-0741-AC1C-133C43214F3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bottenlist1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4629151"/>
            <a:ext cx="9170519" cy="518222"/>
          </a:xfrm>
          <a:prstGeom prst="rect">
            <a:avLst/>
          </a:prstGeom>
        </p:spPr>
      </p:pic>
      <p:pic>
        <p:nvPicPr>
          <p:cNvPr id="15" name="Bildobjekt 14" descr="Toplist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517" y="1"/>
            <a:ext cx="9197036" cy="622718"/>
          </a:xfrm>
          <a:prstGeom prst="rect">
            <a:avLst/>
          </a:prstGeom>
        </p:spPr>
      </p:pic>
      <p:pic>
        <p:nvPicPr>
          <p:cNvPr id="20" name="Bildobjekt 19" descr="Adwise logo_vit+PMS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96200" y="4743450"/>
            <a:ext cx="1231458" cy="288420"/>
          </a:xfrm>
          <a:prstGeom prst="rect">
            <a:avLst/>
          </a:prstGeom>
        </p:spPr>
      </p:pic>
      <p:sp>
        <p:nvSpPr>
          <p:cNvPr id="21" name="Platshållare för rubrik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27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pic>
        <p:nvPicPr>
          <p:cNvPr id="22" name="Bildobjekt 21" descr="Tjej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5668" y="622719"/>
            <a:ext cx="8388333" cy="4006432"/>
          </a:xfrm>
          <a:prstGeom prst="rect">
            <a:avLst/>
          </a:prstGeom>
        </p:spPr>
      </p:pic>
      <p:sp>
        <p:nvSpPr>
          <p:cNvPr id="2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667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BD9F005-39C1-654E-84FD-EC733FCB00F8}" type="datetimeFigureOut">
              <a:rPr lang="sv-SE" smtClean="0"/>
              <a:pPr/>
              <a:t>2023-03-16</a:t>
            </a:fld>
            <a:endParaRPr lang="sv-SE" dirty="0"/>
          </a:p>
        </p:txBody>
      </p:sp>
      <p:sp>
        <p:nvSpPr>
          <p:cNvPr id="2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90700" y="4767263"/>
            <a:ext cx="2209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2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8700" y="476726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EBB8A9D-4528-0741-AC1C-133C43214F3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7" r:id="rId3"/>
    <p:sldLayoutId id="2147483678" r:id="rId4"/>
  </p:sldLayoutIdLst>
  <p:txStyles>
    <p:titleStyle>
      <a:lvl1pPr algn="l" defTabSz="3429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bottenlist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4629151"/>
            <a:ext cx="9170519" cy="518222"/>
          </a:xfrm>
          <a:prstGeom prst="rect">
            <a:avLst/>
          </a:prstGeom>
        </p:spPr>
      </p:pic>
      <p:pic>
        <p:nvPicPr>
          <p:cNvPr id="8" name="Bildobjekt 7" descr="Toplist2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" y="1"/>
            <a:ext cx="9448798" cy="622718"/>
          </a:xfrm>
          <a:prstGeom prst="rect">
            <a:avLst/>
          </a:prstGeom>
        </p:spPr>
      </p:pic>
      <p:pic>
        <p:nvPicPr>
          <p:cNvPr id="9" name="Bildobjekt 8" descr="Adwise logo_vit+PMS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96200" y="4743450"/>
            <a:ext cx="1231458" cy="288420"/>
          </a:xfrm>
          <a:prstGeom prst="rect">
            <a:avLst/>
          </a:prstGeom>
        </p:spPr>
      </p:pic>
      <p:sp>
        <p:nvSpPr>
          <p:cNvPr id="10" name="Platshållare för rubrik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27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667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BD9F005-39C1-654E-84FD-EC733FCB00F8}" type="datetimeFigureOut">
              <a:rPr lang="sv-SE" smtClean="0"/>
              <a:pPr/>
              <a:t>2023-03-16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90700" y="4767263"/>
            <a:ext cx="2209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8700" y="476726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EBB8A9D-4528-0741-AC1C-133C43214F3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5" name="Bildobjekt 14" descr="Domino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07282" y="628650"/>
            <a:ext cx="5436719" cy="39937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1" r:id="rId2"/>
    <p:sldLayoutId id="2147483686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bottenlist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629151"/>
            <a:ext cx="9170519" cy="518222"/>
          </a:xfrm>
          <a:prstGeom prst="rect">
            <a:avLst/>
          </a:prstGeom>
        </p:spPr>
      </p:pic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BD9F005-39C1-654E-84FD-EC733FCB00F8}" type="datetimeFigureOut">
              <a:rPr lang="sv-SE" smtClean="0"/>
              <a:pPr/>
              <a:t>2023-03-16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81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219200" y="476726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EBB8A9D-4528-0741-AC1C-133C43214F3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6" name="Bildobjekt 15" descr="Adwise logo_vit+PMS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6200" y="4743450"/>
            <a:ext cx="1231458" cy="288420"/>
          </a:xfrm>
          <a:prstGeom prst="rect">
            <a:avLst/>
          </a:prstGeom>
        </p:spPr>
      </p:pic>
      <p:sp>
        <p:nvSpPr>
          <p:cNvPr id="19" name="Platshållare för rubrik 1"/>
          <p:cNvSpPr>
            <a:spLocks noGrp="1"/>
          </p:cNvSpPr>
          <p:nvPr>
            <p:ph type="title"/>
          </p:nvPr>
        </p:nvSpPr>
        <p:spPr>
          <a:xfrm>
            <a:off x="914400" y="114301"/>
            <a:ext cx="8229600" cy="6227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1800" kern="1200">
          <a:solidFill>
            <a:schemeClr val="bg1">
              <a:lumMod val="50000"/>
            </a:schemeClr>
          </a:solidFill>
          <a:latin typeface="Arial Black"/>
          <a:ea typeface="+mj-ea"/>
          <a:cs typeface="Arial Black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BD9F005-39C1-654E-84FD-EC733FCB00F8}" type="datetimeFigureOut">
              <a:rPr lang="sv-SE" smtClean="0"/>
              <a:pPr/>
              <a:t>2023-03-16</a:t>
            </a:fld>
            <a:endParaRPr lang="sv-SE" dirty="0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81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219200" y="476726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EBB8A9D-4528-0741-AC1C-133C43214F3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0" r:id="rId2"/>
    <p:sldLayoutId id="2147483702" r:id="rId3"/>
    <p:sldLayoutId id="2147483699" r:id="rId4"/>
    <p:sldLayoutId id="2147483650" r:id="rId5"/>
    <p:sldLayoutId id="2147483653" r:id="rId6"/>
    <p:sldLayoutId id="2147483701" r:id="rId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7">
            <a:extLst>
              <a:ext uri="{FF2B5EF4-FFF2-40B4-BE49-F238E27FC236}">
                <a16:creationId xmlns:a16="http://schemas.microsoft.com/office/drawing/2014/main" id="{4850D02B-53B9-044B-A3A2-EA6CFC0876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028385" y="4715040"/>
            <a:ext cx="995042" cy="30498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915B0-CC11-B74C-A27F-9B3EE91E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017" y="1140987"/>
            <a:ext cx="5395965" cy="778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Om </a:t>
            </a:r>
            <a:r>
              <a:rPr lang="en-GB" dirty="0" err="1"/>
              <a:t>adwise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DA380-A36E-0048-A94B-B12061864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4016" y="1919178"/>
            <a:ext cx="5395966" cy="265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•   </a:t>
            </a:r>
            <a:r>
              <a:rPr lang="en-GB" dirty="0" err="1"/>
              <a:t>AdWise</a:t>
            </a:r>
            <a:r>
              <a:rPr lang="en-GB" dirty="0"/>
              <a:t> Consulting </a:t>
            </a:r>
            <a:r>
              <a:rPr lang="en-GB" dirty="0" err="1"/>
              <a:t>startade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Göteborg</a:t>
            </a:r>
            <a:r>
              <a:rPr lang="en-GB" dirty="0"/>
              <a:t> 1996</a:t>
            </a:r>
          </a:p>
          <a:p>
            <a:pPr lvl="0"/>
            <a:r>
              <a:rPr lang="en-GB" dirty="0"/>
              <a:t>•  </a:t>
            </a:r>
            <a:r>
              <a:rPr lang="en-GB" dirty="0" err="1"/>
              <a:t>Företaget</a:t>
            </a:r>
            <a:r>
              <a:rPr lang="en-GB" dirty="0"/>
              <a:t> </a:t>
            </a:r>
            <a:r>
              <a:rPr lang="en-GB" dirty="0" err="1"/>
              <a:t>består</a:t>
            </a:r>
            <a:r>
              <a:rPr lang="en-GB" dirty="0"/>
              <a:t> </a:t>
            </a:r>
            <a:r>
              <a:rPr lang="en-GB" dirty="0" err="1"/>
              <a:t>idag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100-tal </a:t>
            </a:r>
            <a:r>
              <a:rPr lang="en-GB" dirty="0" err="1"/>
              <a:t>friståendekonsulter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</a:p>
          <a:p>
            <a:pPr lvl="0"/>
            <a:r>
              <a:rPr lang="en-GB" dirty="0" err="1"/>
              <a:t>nätverk</a:t>
            </a:r>
            <a:r>
              <a:rPr lang="en-GB" dirty="0"/>
              <a:t> med </a:t>
            </a:r>
            <a:r>
              <a:rPr lang="en-GB" dirty="0" err="1"/>
              <a:t>erfarenhet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olika</a:t>
            </a:r>
            <a:r>
              <a:rPr lang="en-GB" dirty="0"/>
              <a:t> </a:t>
            </a:r>
            <a:r>
              <a:rPr lang="en-GB" dirty="0" err="1"/>
              <a:t>verksamheter</a:t>
            </a:r>
            <a:endParaRPr lang="en-GB" dirty="0"/>
          </a:p>
          <a:p>
            <a:pPr lvl="0"/>
            <a:r>
              <a:rPr lang="en-GB" dirty="0"/>
              <a:t>•  </a:t>
            </a:r>
            <a:r>
              <a:rPr lang="en-GB" dirty="0" err="1"/>
              <a:t>AdWise</a:t>
            </a:r>
            <a:r>
              <a:rPr lang="en-GB" dirty="0"/>
              <a:t> har haft </a:t>
            </a:r>
            <a:r>
              <a:rPr lang="en-GB" dirty="0" err="1"/>
              <a:t>stadig</a:t>
            </a:r>
            <a:r>
              <a:rPr lang="en-GB" dirty="0"/>
              <a:t> </a:t>
            </a:r>
            <a:r>
              <a:rPr lang="en-GB" dirty="0" err="1"/>
              <a:t>tillväxt</a:t>
            </a:r>
            <a:r>
              <a:rPr lang="en-GB" dirty="0"/>
              <a:t> sedan </a:t>
            </a:r>
            <a:r>
              <a:rPr lang="en-GB" dirty="0" err="1"/>
              <a:t>starten</a:t>
            </a:r>
            <a:endParaRPr lang="en-GB" dirty="0"/>
          </a:p>
          <a:p>
            <a:pPr lvl="0"/>
            <a:r>
              <a:rPr lang="en-GB" dirty="0"/>
              <a:t>•  </a:t>
            </a:r>
            <a:r>
              <a:rPr lang="en-GB" dirty="0" err="1"/>
              <a:t>Företaget</a:t>
            </a:r>
            <a:r>
              <a:rPr lang="en-GB" dirty="0"/>
              <a:t> har </a:t>
            </a:r>
            <a:r>
              <a:rPr lang="en-GB" dirty="0" err="1"/>
              <a:t>högsta</a:t>
            </a:r>
            <a:r>
              <a:rPr lang="en-GB" dirty="0"/>
              <a:t> </a:t>
            </a:r>
            <a:r>
              <a:rPr lang="en-GB" dirty="0" err="1"/>
              <a:t>kreditbetyg</a:t>
            </a:r>
            <a:r>
              <a:rPr lang="en-GB" dirty="0"/>
              <a:t> 5, (UC)</a:t>
            </a:r>
          </a:p>
          <a:p>
            <a:pPr lvl="0"/>
            <a:r>
              <a:rPr lang="en-GB" dirty="0"/>
              <a:t>•  </a:t>
            </a:r>
            <a:r>
              <a:rPr lang="en-GB" dirty="0" err="1"/>
              <a:t>AdWise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till </a:t>
            </a:r>
            <a:r>
              <a:rPr lang="en-GB" dirty="0" err="1"/>
              <a:t>övervägande</a:t>
            </a:r>
            <a:r>
              <a:rPr lang="en-GB" dirty="0"/>
              <a:t> del </a:t>
            </a:r>
            <a:r>
              <a:rPr lang="en-GB" dirty="0" err="1"/>
              <a:t>konsultägt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36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Edo" panose="02000000000000000000" pitchFamily="2" charset="0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sv-SE" sz="1350" b="1" kern="1200" smtClean="0">
          <a:solidFill>
            <a:schemeClr val="bg1"/>
          </a:solidFill>
          <a:effectLst/>
          <a:latin typeface="DIN-RegularAlterna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DIN-RegularAlterna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DIN-RegularAlterna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DIN-RegularAlterna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DIN-RegularAlterna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PowerPoint_Slide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401E45D-4199-4182-9F89-085929ED304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t="10867" b="3238"/>
          <a:stretch/>
        </p:blipFill>
        <p:spPr>
          <a:xfrm>
            <a:off x="23444" y="-46273"/>
            <a:ext cx="9143805" cy="5236046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8372207-B067-495C-868F-B21E3514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  <a:latin typeface="Edo" panose="02000000000000000000" pitchFamily="2" charset="0"/>
              </a:rPr>
              <a:t> </a:t>
            </a:r>
          </a:p>
        </p:txBody>
      </p:sp>
      <p:pic>
        <p:nvPicPr>
          <p:cNvPr id="23" name="Bildobjekt 17">
            <a:extLst>
              <a:ext uri="{FF2B5EF4-FFF2-40B4-BE49-F238E27FC236}">
                <a16:creationId xmlns:a16="http://schemas.microsoft.com/office/drawing/2014/main" id="{5E3940EC-7B30-45CF-B613-536B0F55BB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28385" y="4715040"/>
            <a:ext cx="995042" cy="304982"/>
          </a:xfrm>
          <a:prstGeom prst="rect">
            <a:avLst/>
          </a:prstGeom>
        </p:spPr>
      </p:pic>
      <p:sp>
        <p:nvSpPr>
          <p:cNvPr id="24" name="Rubrik 1">
            <a:extLst>
              <a:ext uri="{FF2B5EF4-FFF2-40B4-BE49-F238E27FC236}">
                <a16:creationId xmlns:a16="http://schemas.microsoft.com/office/drawing/2014/main" id="{A6212CD9-D2F6-42B6-9486-D8960E4328C8}"/>
              </a:ext>
            </a:extLst>
          </p:cNvPr>
          <p:cNvSpPr txBox="1">
            <a:spLocks/>
          </p:cNvSpPr>
          <p:nvPr/>
        </p:nvSpPr>
        <p:spPr>
          <a:xfrm>
            <a:off x="1392054" y="1905930"/>
            <a:ext cx="6636331" cy="66582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cap="all" dirty="0">
                <a:solidFill>
                  <a:schemeClr val="bg1"/>
                </a:solidFill>
                <a:latin typeface="Edo" panose="02000000000000000000" pitchFamily="2" charset="0"/>
              </a:rPr>
              <a:t>Ledarskap i praktiken</a:t>
            </a:r>
          </a:p>
          <a:p>
            <a:endParaRPr lang="sv-SE" b="1" cap="all" dirty="0">
              <a:solidFill>
                <a:schemeClr val="bg1"/>
              </a:solidFill>
              <a:latin typeface="Edo" panose="02000000000000000000" pitchFamily="2" charset="0"/>
            </a:endParaRPr>
          </a:p>
          <a:p>
            <a:r>
              <a:rPr lang="sv-SE" b="1" cap="all" dirty="0">
                <a:solidFill>
                  <a:schemeClr val="bg1"/>
                </a:solidFill>
                <a:latin typeface="Edo" panose="02000000000000000000" pitchFamily="2" charset="0"/>
              </a:rPr>
              <a:t>Av och med </a:t>
            </a:r>
          </a:p>
          <a:p>
            <a:r>
              <a:rPr lang="sv-SE" b="1" cap="all" dirty="0">
                <a:solidFill>
                  <a:schemeClr val="bg1"/>
                </a:solidFill>
                <a:latin typeface="Edo" panose="02000000000000000000" pitchFamily="2" charset="0"/>
              </a:rPr>
              <a:t>Helena Berggren</a:t>
            </a:r>
          </a:p>
          <a:p>
            <a:r>
              <a:rPr lang="sv-SE" b="1" cap="all" dirty="0">
                <a:solidFill>
                  <a:schemeClr val="bg1"/>
                </a:solidFill>
                <a:latin typeface="Edo" panose="02000000000000000000" pitchFamily="2" charset="0"/>
              </a:rPr>
              <a:t>Partner </a:t>
            </a:r>
            <a:r>
              <a:rPr lang="sv-SE" b="1" cap="all" dirty="0" err="1">
                <a:solidFill>
                  <a:schemeClr val="bg1"/>
                </a:solidFill>
                <a:latin typeface="Edo" panose="02000000000000000000" pitchFamily="2" charset="0"/>
              </a:rPr>
              <a:t>Adwise</a:t>
            </a:r>
            <a:r>
              <a:rPr lang="sv-SE" b="1" cap="all" dirty="0">
                <a:solidFill>
                  <a:schemeClr val="bg1"/>
                </a:solidFill>
                <a:latin typeface="Edo" panose="02000000000000000000" pitchFamily="2" charset="0"/>
              </a:rPr>
              <a:t> Consulting</a:t>
            </a:r>
          </a:p>
        </p:txBody>
      </p:sp>
    </p:spTree>
    <p:extLst>
      <p:ext uri="{BB962C8B-B14F-4D97-AF65-F5344CB8AC3E}">
        <p14:creationId xmlns:p14="http://schemas.microsoft.com/office/powerpoint/2010/main" val="223442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483518"/>
            <a:ext cx="6984776" cy="378042"/>
          </a:xfrm>
          <a:solidFill>
            <a:srgbClr val="FFAA41"/>
          </a:solidFill>
        </p:spPr>
        <p:txBody>
          <a:bodyPr anchor="ctr"/>
          <a:lstStyle/>
          <a:p>
            <a:pPr algn="l"/>
            <a:r>
              <a:rPr lang="sv-SE" sz="1500" dirty="0">
                <a:solidFill>
                  <a:schemeClr val="bg1"/>
                </a:solidFill>
                <a:latin typeface="DIN-MediumAlternate" pitchFamily="2" charset="0"/>
              </a:rPr>
              <a:t>HELT KORT- Vem är jag? Vilka är </a:t>
            </a:r>
            <a:r>
              <a:rPr lang="sv-SE" sz="1500" dirty="0" err="1">
                <a:solidFill>
                  <a:schemeClr val="bg1"/>
                </a:solidFill>
                <a:latin typeface="DIN-MediumAlternate" pitchFamily="2" charset="0"/>
              </a:rPr>
              <a:t>AdWise</a:t>
            </a:r>
            <a:r>
              <a:rPr lang="sv-SE" sz="1500" dirty="0">
                <a:solidFill>
                  <a:schemeClr val="bg1"/>
                </a:solidFill>
                <a:latin typeface="DIN-MediumAlternate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23543-2142-B04E-AF3D-9957B144BC12}"/>
              </a:ext>
            </a:extLst>
          </p:cNvPr>
          <p:cNvSpPr txBox="1"/>
          <p:nvPr/>
        </p:nvSpPr>
        <p:spPr>
          <a:xfrm>
            <a:off x="971600" y="1097917"/>
            <a:ext cx="388843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200" dirty="0">
              <a:latin typeface="DIN" pitchFamily="2" charset="0"/>
            </a:endParaRPr>
          </a:p>
          <a:p>
            <a:pPr>
              <a:spcAft>
                <a:spcPts val="600"/>
              </a:spcAft>
            </a:pPr>
            <a:r>
              <a:rPr lang="sv-SE" sz="1400" b="1" dirty="0">
                <a:latin typeface="DIN" pitchFamily="2" charset="0"/>
              </a:rPr>
              <a:t>Helena</a:t>
            </a:r>
          </a:p>
          <a:p>
            <a:r>
              <a:rPr lang="sv-SE" sz="1400" dirty="0">
                <a:latin typeface="DIN" pitchFamily="2" charset="0"/>
              </a:rPr>
              <a:t>Verksamhet- och organisationskonsult</a:t>
            </a:r>
          </a:p>
          <a:p>
            <a:r>
              <a:rPr lang="sv-SE" sz="1400" dirty="0">
                <a:latin typeface="DIN" pitchFamily="2" charset="0"/>
              </a:rPr>
              <a:t>25 års erfarenhet av eget ledarskap</a:t>
            </a:r>
          </a:p>
          <a:p>
            <a:r>
              <a:rPr lang="sv-SE" sz="1400" dirty="0">
                <a:latin typeface="DIN" pitchFamily="2" charset="0"/>
              </a:rPr>
              <a:t>Utbildare och föreläsare</a:t>
            </a:r>
          </a:p>
          <a:p>
            <a:endParaRPr lang="sv-SE" sz="1400" dirty="0">
              <a:latin typeface="DIN" pitchFamily="2" charset="0"/>
            </a:endParaRPr>
          </a:p>
          <a:p>
            <a:endParaRPr lang="sv-SE" sz="1400" dirty="0">
              <a:latin typeface="DIN" pitchFamily="2" charset="0"/>
            </a:endParaRPr>
          </a:p>
          <a:p>
            <a:pPr>
              <a:spcAft>
                <a:spcPts val="600"/>
              </a:spcAft>
            </a:pPr>
            <a:r>
              <a:rPr lang="sv-SE" sz="1400" b="1" dirty="0" err="1">
                <a:latin typeface="DIN" pitchFamily="2" charset="0"/>
              </a:rPr>
              <a:t>AdWise</a:t>
            </a:r>
            <a:endParaRPr lang="sv-SE" sz="1400" b="1" dirty="0">
              <a:latin typeface="DIN" pitchFamily="2" charset="0"/>
            </a:endParaRPr>
          </a:p>
          <a:p>
            <a:r>
              <a:rPr lang="sv-SE" sz="1400" dirty="0">
                <a:latin typeface="DIN" pitchFamily="2" charset="0"/>
              </a:rPr>
              <a:t>Ett konsultbolag med fristående konsulter inom management, verksamhetsutveckling och digitalisering</a:t>
            </a:r>
          </a:p>
          <a:p>
            <a:r>
              <a:rPr lang="sv-SE" sz="1400" dirty="0">
                <a:latin typeface="DIN" pitchFamily="2" charset="0"/>
              </a:rPr>
              <a:t>Startades 1996</a:t>
            </a:r>
          </a:p>
          <a:p>
            <a:r>
              <a:rPr lang="sv-SE" sz="1400" dirty="0">
                <a:latin typeface="DIN" pitchFamily="2" charset="0"/>
              </a:rPr>
              <a:t>Konsultägt</a:t>
            </a:r>
          </a:p>
          <a:p>
            <a:endParaRPr lang="sv-SE" sz="1200" dirty="0">
              <a:latin typeface="DIN" pitchFamily="2" charset="0"/>
            </a:endParaRPr>
          </a:p>
        </p:txBody>
      </p:sp>
      <p:pic>
        <p:nvPicPr>
          <p:cNvPr id="7" name="Bildobjekt 17">
            <a:extLst>
              <a:ext uri="{FF2B5EF4-FFF2-40B4-BE49-F238E27FC236}">
                <a16:creationId xmlns:a16="http://schemas.microsoft.com/office/drawing/2014/main" id="{997099FB-5D5D-BA40-AF5E-C0B573647D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/>
        </p:blipFill>
        <p:spPr>
          <a:xfrm>
            <a:off x="8028384" y="4734394"/>
            <a:ext cx="995045" cy="304982"/>
          </a:xfrm>
          <a:prstGeom prst="rect">
            <a:avLst/>
          </a:prstGeom>
        </p:spPr>
      </p:pic>
      <p:pic>
        <p:nvPicPr>
          <p:cNvPr id="9" name="Platshållare för innehåll 5" descr="En bild som visar person, bord, inomhus, fönster&#10;&#10;Automatiskt genererad beskrivning">
            <a:extLst>
              <a:ext uri="{FF2B5EF4-FFF2-40B4-BE49-F238E27FC236}">
                <a16:creationId xmlns:a16="http://schemas.microsoft.com/office/drawing/2014/main" id="{E8BD4414-6BA8-49EC-B674-E1E70E5D6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605" y="1116215"/>
            <a:ext cx="304877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2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483518"/>
            <a:ext cx="6984776" cy="378042"/>
          </a:xfrm>
          <a:solidFill>
            <a:srgbClr val="FFAA41"/>
          </a:solidFill>
        </p:spPr>
        <p:txBody>
          <a:bodyPr anchor="ctr"/>
          <a:lstStyle/>
          <a:p>
            <a:pPr algn="l"/>
            <a:r>
              <a:rPr lang="sv-SE" sz="1500" dirty="0">
                <a:solidFill>
                  <a:schemeClr val="bg1"/>
                </a:solidFill>
                <a:latin typeface="DIN-MediumAlternate" pitchFamily="2" charset="0"/>
              </a:rPr>
              <a:t>VAD UPPSKATTAR MEDARBETARE MEST HOS EN CHEF?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23543-2142-B04E-AF3D-9957B144BC12}"/>
              </a:ext>
            </a:extLst>
          </p:cNvPr>
          <p:cNvSpPr txBox="1"/>
          <p:nvPr/>
        </p:nvSpPr>
        <p:spPr>
          <a:xfrm>
            <a:off x="971600" y="1097917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200" dirty="0">
              <a:latin typeface="DIN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DIN" pitchFamily="2" charset="0"/>
              </a:rPr>
              <a:t>Förebild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DIN" pitchFamily="2" charset="0"/>
              </a:rPr>
              <a:t>Tydliga mål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DIN" pitchFamily="2" charset="0"/>
              </a:rPr>
              <a:t>Rättvis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DIN" pitchFamily="2" charset="0"/>
              </a:rPr>
              <a:t>Feedback och bekräftelse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DIN" pitchFamily="2" charset="0"/>
              </a:rPr>
              <a:t>Synlig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DIN" pitchFamily="2" charset="0"/>
              </a:rPr>
              <a:t>Engagerad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latin typeface="DIN" pitchFamily="2" charset="0"/>
            </a:endParaRPr>
          </a:p>
        </p:txBody>
      </p:sp>
      <p:pic>
        <p:nvPicPr>
          <p:cNvPr id="7" name="Bildobjekt 17">
            <a:extLst>
              <a:ext uri="{FF2B5EF4-FFF2-40B4-BE49-F238E27FC236}">
                <a16:creationId xmlns:a16="http://schemas.microsoft.com/office/drawing/2014/main" id="{997099FB-5D5D-BA40-AF5E-C0B57364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/>
        </p:blipFill>
        <p:spPr>
          <a:xfrm>
            <a:off x="8028384" y="4734394"/>
            <a:ext cx="995045" cy="30498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A08D04C-8C06-A9E2-1D6B-54479BC91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52" y="1097470"/>
            <a:ext cx="2402032" cy="3005588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084E0E6E-BD3B-FF14-F19C-76FCD513487B}"/>
              </a:ext>
            </a:extLst>
          </p:cNvPr>
          <p:cNvSpPr txBox="1"/>
          <p:nvPr/>
        </p:nvSpPr>
        <p:spPr>
          <a:xfrm>
            <a:off x="1907704" y="2991346"/>
            <a:ext cx="38884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200" dirty="0">
              <a:latin typeface="DIN" pitchFamily="2" charset="0"/>
            </a:endParaRPr>
          </a:p>
          <a:p>
            <a:r>
              <a:rPr lang="sv-SE" sz="1400" dirty="0">
                <a:latin typeface="DIN" pitchFamily="2" charset="0"/>
              </a:rPr>
              <a:t>Är det skillnad på en chef och en ledare?</a:t>
            </a:r>
          </a:p>
        </p:txBody>
      </p:sp>
    </p:spTree>
    <p:extLst>
      <p:ext uri="{BB962C8B-B14F-4D97-AF65-F5344CB8AC3E}">
        <p14:creationId xmlns:p14="http://schemas.microsoft.com/office/powerpoint/2010/main" val="124963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483518"/>
            <a:ext cx="6984776" cy="378042"/>
          </a:xfrm>
          <a:solidFill>
            <a:srgbClr val="FFAA41"/>
          </a:solidFill>
        </p:spPr>
        <p:txBody>
          <a:bodyPr anchor="ctr"/>
          <a:lstStyle/>
          <a:p>
            <a:pPr algn="l"/>
            <a:r>
              <a:rPr lang="sv-SE" sz="1500" dirty="0">
                <a:solidFill>
                  <a:schemeClr val="bg1"/>
                </a:solidFill>
                <a:latin typeface="DIN-MediumAlternate" pitchFamily="2" charset="0"/>
              </a:rPr>
              <a:t>GRUNDEN MÅSTE VARA SOLID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23543-2142-B04E-AF3D-9957B144BC12}"/>
              </a:ext>
            </a:extLst>
          </p:cNvPr>
          <p:cNvSpPr txBox="1"/>
          <p:nvPr/>
        </p:nvSpPr>
        <p:spPr>
          <a:xfrm>
            <a:off x="1547664" y="3670399"/>
            <a:ext cx="38884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200" dirty="0">
              <a:latin typeface="DIN" pitchFamily="2" charset="0"/>
            </a:endParaRPr>
          </a:p>
          <a:p>
            <a:r>
              <a:rPr lang="sv-SE" sz="1400" dirty="0">
                <a:latin typeface="DIN" pitchFamily="2" charset="0"/>
              </a:rPr>
              <a:t>Vad händer vid missnöjeskultur?</a:t>
            </a:r>
          </a:p>
        </p:txBody>
      </p:sp>
      <p:pic>
        <p:nvPicPr>
          <p:cNvPr id="7" name="Bildobjekt 17">
            <a:extLst>
              <a:ext uri="{FF2B5EF4-FFF2-40B4-BE49-F238E27FC236}">
                <a16:creationId xmlns:a16="http://schemas.microsoft.com/office/drawing/2014/main" id="{997099FB-5D5D-BA40-AF5E-C0B573647D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/>
        </p:blipFill>
        <p:spPr>
          <a:xfrm>
            <a:off x="8028384" y="4734394"/>
            <a:ext cx="995045" cy="304982"/>
          </a:xfrm>
          <a:prstGeom prst="rect">
            <a:avLst/>
          </a:prstGeom>
        </p:spPr>
      </p:pic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120BE174-11D9-7358-09E2-2440028FE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036535"/>
              </p:ext>
            </p:extLst>
          </p:nvPr>
        </p:nvGraphicFramePr>
        <p:xfrm>
          <a:off x="4572000" y="2139702"/>
          <a:ext cx="4202020" cy="2292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4" imgW="4570610" imgH="3427643" progId="PowerPoint.Slide.12">
                  <p:embed/>
                </p:oleObj>
              </mc:Choice>
              <mc:Fallback>
                <p:oleObj name="Slide" r:id="rId4" imgW="4570610" imgH="3427643" progId="PowerPoint.Slide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120BE174-11D9-7358-09E2-2440028FEA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39702"/>
                        <a:ext cx="4202020" cy="2292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1932836A-2091-D082-F56D-BB60499B8356}"/>
              </a:ext>
            </a:extLst>
          </p:cNvPr>
          <p:cNvSpPr txBox="1"/>
          <p:nvPr/>
        </p:nvSpPr>
        <p:spPr>
          <a:xfrm>
            <a:off x="1124000" y="1250317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DIN" pitchFamily="2" charset="0"/>
              </a:rPr>
              <a:t>Kultur</a:t>
            </a:r>
          </a:p>
          <a:p>
            <a:endParaRPr lang="sv-SE" sz="1400" dirty="0">
              <a:latin typeface="DIN" pitchFamily="2" charset="0"/>
            </a:endParaRPr>
          </a:p>
          <a:p>
            <a:r>
              <a:rPr lang="sv-SE" sz="1400" dirty="0">
                <a:latin typeface="DIN" pitchFamily="2" charset="0"/>
              </a:rPr>
              <a:t>Inte bara vad man uppmuntrar utan vad man tillåter!</a:t>
            </a:r>
          </a:p>
        </p:txBody>
      </p:sp>
    </p:spTree>
    <p:extLst>
      <p:ext uri="{BB962C8B-B14F-4D97-AF65-F5344CB8AC3E}">
        <p14:creationId xmlns:p14="http://schemas.microsoft.com/office/powerpoint/2010/main" val="103412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483518"/>
            <a:ext cx="6984776" cy="378042"/>
          </a:xfrm>
          <a:solidFill>
            <a:srgbClr val="FFAA41"/>
          </a:solidFill>
        </p:spPr>
        <p:txBody>
          <a:bodyPr anchor="ctr"/>
          <a:lstStyle/>
          <a:p>
            <a:pPr algn="l"/>
            <a:r>
              <a:rPr lang="sv-SE" sz="1500" dirty="0">
                <a:solidFill>
                  <a:schemeClr val="bg1"/>
                </a:solidFill>
                <a:latin typeface="DIN-MediumAlternate" pitchFamily="2" charset="0"/>
              </a:rPr>
              <a:t>VARFÖR? Vad blir effekten av en kultur som </a:t>
            </a:r>
            <a:r>
              <a:rPr lang="sv-SE" sz="1500" u="sng" dirty="0">
                <a:solidFill>
                  <a:schemeClr val="bg1"/>
                </a:solidFill>
                <a:latin typeface="DIN-MediumAlternate" pitchFamily="2" charset="0"/>
              </a:rPr>
              <a:t>inte</a:t>
            </a:r>
            <a:r>
              <a:rPr lang="sv-SE" sz="1500" dirty="0">
                <a:solidFill>
                  <a:schemeClr val="bg1"/>
                </a:solidFill>
                <a:latin typeface="DIN-MediumAlternate" pitchFamily="2" charset="0"/>
              </a:rPr>
              <a:t> ägnas uppmärksamhet?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23543-2142-B04E-AF3D-9957B144BC12}"/>
              </a:ext>
            </a:extLst>
          </p:cNvPr>
          <p:cNvSpPr txBox="1"/>
          <p:nvPr/>
        </p:nvSpPr>
        <p:spPr>
          <a:xfrm>
            <a:off x="899592" y="1121882"/>
            <a:ext cx="3888432" cy="421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dirty="0">
                <a:latin typeface="DIN"/>
                <a:cs typeface="Arial" panose="020B0604020202020204" pitchFamily="34" charset="0"/>
              </a:rPr>
              <a:t>Förstoring av småsaker</a:t>
            </a:r>
            <a:endParaRPr lang="sv-SE" sz="1200" b="0" i="0" u="none" strike="noStrike" kern="1200" cap="none" spc="0" baseline="0" dirty="0">
              <a:uFillTx/>
              <a:latin typeface="DIN"/>
              <a:cs typeface="Arial" panose="020B0604020202020204" pitchFamily="34" charset="0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dirty="0">
                <a:latin typeface="DIN"/>
                <a:cs typeface="Arial" panose="020B0604020202020204" pitchFamily="34" charset="0"/>
              </a:rPr>
              <a:t>Krav på millimeterrättvisa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b="0" i="0" u="none" strike="noStrike" kern="1200" cap="none" spc="0" baseline="0" dirty="0">
                <a:uFillTx/>
                <a:latin typeface="DIN"/>
                <a:cs typeface="Arial" panose="020B0604020202020204" pitchFamily="34" charset="0"/>
              </a:rPr>
              <a:t>Ovanligt mycket sjukskrivningar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dirty="0">
                <a:latin typeface="DIN"/>
                <a:cs typeface="Arial" panose="020B0604020202020204" pitchFamily="34" charset="0"/>
              </a:rPr>
              <a:t>Ständiga missförstånd (medvetna och omedvetna)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b="0" i="0" u="none" strike="noStrike" kern="1200" cap="none" spc="0" baseline="0" dirty="0">
                <a:uFillTx/>
                <a:latin typeface="DIN"/>
                <a:cs typeface="Arial" panose="020B0604020202020204" pitchFamily="34" charset="0"/>
              </a:rPr>
              <a:t>Orealistisk</a:t>
            </a:r>
            <a:r>
              <a:rPr lang="sv-SE" sz="1200" dirty="0">
                <a:latin typeface="DIN"/>
                <a:cs typeface="Arial" panose="020B0604020202020204" pitchFamily="34" charset="0"/>
              </a:rPr>
              <a:t>a krav på konsensus kring alla beslut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b="0" i="0" u="none" strike="noStrike" kern="1200" cap="none" spc="0" baseline="0" dirty="0">
                <a:uFillTx/>
                <a:latin typeface="DIN"/>
                <a:cs typeface="Arial" panose="020B0604020202020204" pitchFamily="34" charset="0"/>
              </a:rPr>
              <a:t>Skylla</a:t>
            </a:r>
            <a:r>
              <a:rPr lang="sv-SE" sz="1200" b="0" i="0" u="none" strike="noStrike" kern="1200" cap="none" spc="0" dirty="0">
                <a:uFillTx/>
                <a:latin typeface="DIN"/>
                <a:cs typeface="Arial" panose="020B0604020202020204" pitchFamily="34" charset="0"/>
              </a:rPr>
              <a:t> ifrån sig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kern="0" dirty="0">
                <a:latin typeface="DIN"/>
                <a:cs typeface="Arial" panose="020B0604020202020204" pitchFamily="34" charset="0"/>
              </a:rPr>
              <a:t>Bristande lojalitet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dirty="0">
                <a:latin typeface="DIN"/>
                <a:cs typeface="Arial" panose="020B0604020202020204" pitchFamily="34" charset="0"/>
              </a:rPr>
              <a:t>Informellt ledarskap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dirty="0">
                <a:latin typeface="DIN"/>
                <a:cs typeface="Arial" panose="020B0604020202020204" pitchFamily="34" charset="0"/>
              </a:rPr>
              <a:t>Klickbildningar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dirty="0">
                <a:latin typeface="DIN"/>
                <a:cs typeface="Arial" panose="020B0604020202020204" pitchFamily="34" charset="0"/>
              </a:rPr>
              <a:t>Syndabockar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b="0" i="0" u="none" strike="noStrike" kern="1200" cap="none" spc="0" baseline="0" dirty="0">
                <a:uFillTx/>
                <a:latin typeface="DIN"/>
                <a:cs typeface="Arial" panose="020B0604020202020204" pitchFamily="34" charset="0"/>
              </a:rPr>
              <a:t>Ironi</a:t>
            </a:r>
            <a:r>
              <a:rPr lang="sv-SE" sz="1200" b="0" i="0" u="none" strike="noStrike" kern="1200" cap="none" spc="0" dirty="0">
                <a:uFillTx/>
                <a:latin typeface="DIN"/>
                <a:cs typeface="Arial" panose="020B0604020202020204" pitchFamily="34" charset="0"/>
              </a:rPr>
              <a:t> och gliringar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dirty="0">
                <a:latin typeface="DIN"/>
                <a:cs typeface="Arial" panose="020B0604020202020204" pitchFamily="34" charset="0"/>
              </a:rPr>
              <a:t>Apati och ineffektivitet</a:t>
            </a:r>
            <a:br>
              <a:rPr lang="sv-SE" sz="1200" b="0" i="0" u="none" strike="noStrike" kern="1200" cap="none" spc="0" dirty="0">
                <a:uFillTx/>
                <a:latin typeface="DIN"/>
                <a:cs typeface="Arial" panose="020B0604020202020204" pitchFamily="34" charset="0"/>
              </a:rPr>
            </a:br>
            <a:endParaRPr lang="sv-SE" sz="1200" b="0" i="0" u="none" strike="noStrike" kern="1200" cap="none" spc="0" baseline="0" dirty="0">
              <a:uFillTx/>
              <a:latin typeface="DIN"/>
              <a:cs typeface="Arial" panose="020B0604020202020204" pitchFamily="34" charset="0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200" kern="0" dirty="0">
              <a:latin typeface="DIN"/>
              <a:cs typeface="Arial" panose="020B0604020202020204" pitchFamily="34" charset="0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IN"/>
            </a:endParaRPr>
          </a:p>
        </p:txBody>
      </p:sp>
      <p:pic>
        <p:nvPicPr>
          <p:cNvPr id="7" name="Bildobjekt 17">
            <a:extLst>
              <a:ext uri="{FF2B5EF4-FFF2-40B4-BE49-F238E27FC236}">
                <a16:creationId xmlns:a16="http://schemas.microsoft.com/office/drawing/2014/main" id="{997099FB-5D5D-BA40-AF5E-C0B57364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/>
        </p:blipFill>
        <p:spPr>
          <a:xfrm>
            <a:off x="8028384" y="4734394"/>
            <a:ext cx="995045" cy="30498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0ADE55F-0E0E-1A57-05E1-DD3724269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59" y="1260382"/>
            <a:ext cx="3366625" cy="250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2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483518"/>
            <a:ext cx="6984776" cy="378042"/>
          </a:xfrm>
          <a:solidFill>
            <a:srgbClr val="FFAA41"/>
          </a:solidFill>
        </p:spPr>
        <p:txBody>
          <a:bodyPr anchor="ctr"/>
          <a:lstStyle/>
          <a:p>
            <a:pPr algn="l"/>
            <a:r>
              <a:rPr lang="sv-SE" sz="1500" dirty="0">
                <a:solidFill>
                  <a:schemeClr val="bg1"/>
                </a:solidFill>
                <a:latin typeface="DIN-MediumAlternate" pitchFamily="2" charset="0"/>
              </a:rPr>
              <a:t>LEDARSKAPET MÅSTE VARA ENAT – ÅTMINSTONE UTÅT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23543-2142-B04E-AF3D-9957B144BC12}"/>
              </a:ext>
            </a:extLst>
          </p:cNvPr>
          <p:cNvSpPr txBox="1"/>
          <p:nvPr/>
        </p:nvSpPr>
        <p:spPr>
          <a:xfrm>
            <a:off x="971600" y="1097917"/>
            <a:ext cx="3275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v-SE" sz="1200" dirty="0">
                <a:latin typeface="DIN"/>
              </a:rPr>
              <a:t>Börja med samarbetet i ledningsgruppen</a:t>
            </a:r>
          </a:p>
          <a:p>
            <a:pPr>
              <a:lnSpc>
                <a:spcPct val="200000"/>
              </a:lnSpc>
            </a:pPr>
            <a:r>
              <a:rPr lang="sv-SE" sz="1200" dirty="0">
                <a:latin typeface="DIN"/>
              </a:rPr>
              <a:t>Värderingsstyrt via kulturen</a:t>
            </a:r>
          </a:p>
          <a:p>
            <a:pPr>
              <a:lnSpc>
                <a:spcPct val="200000"/>
              </a:lnSpc>
            </a:pPr>
            <a:r>
              <a:rPr lang="sv-SE" sz="1200" dirty="0">
                <a:latin typeface="DIN"/>
              </a:rPr>
              <a:t>Involvera och engagera</a:t>
            </a:r>
          </a:p>
          <a:p>
            <a:pPr>
              <a:lnSpc>
                <a:spcPct val="200000"/>
              </a:lnSpc>
            </a:pPr>
            <a:r>
              <a:rPr lang="sv-SE" sz="1200" dirty="0">
                <a:latin typeface="DIN"/>
              </a:rPr>
              <a:t>Ge själv tydlig feedback</a:t>
            </a:r>
          </a:p>
          <a:p>
            <a:pPr>
              <a:lnSpc>
                <a:spcPct val="200000"/>
              </a:lnSpc>
            </a:pPr>
            <a:r>
              <a:rPr lang="sv-SE" sz="1200" dirty="0">
                <a:latin typeface="DIN"/>
              </a:rPr>
              <a:t>Beskriv förväntningarna – från och på dig</a:t>
            </a:r>
          </a:p>
          <a:p>
            <a:pPr>
              <a:lnSpc>
                <a:spcPct val="200000"/>
              </a:lnSpc>
            </a:pPr>
            <a:endParaRPr lang="sv-SE" sz="1200" dirty="0">
              <a:latin typeface="DIN"/>
            </a:endParaRPr>
          </a:p>
          <a:p>
            <a:pPr>
              <a:lnSpc>
                <a:spcPct val="200000"/>
              </a:lnSpc>
            </a:pPr>
            <a:endParaRPr lang="sv-SE" sz="1200" dirty="0">
              <a:latin typeface="DIN"/>
            </a:endParaRPr>
          </a:p>
          <a:p>
            <a:endParaRPr lang="sv-SE" sz="1200" dirty="0">
              <a:latin typeface="DIN"/>
            </a:endParaRPr>
          </a:p>
        </p:txBody>
      </p:sp>
      <p:pic>
        <p:nvPicPr>
          <p:cNvPr id="7" name="Bildobjekt 17">
            <a:extLst>
              <a:ext uri="{FF2B5EF4-FFF2-40B4-BE49-F238E27FC236}">
                <a16:creationId xmlns:a16="http://schemas.microsoft.com/office/drawing/2014/main" id="{997099FB-5D5D-BA40-AF5E-C0B57364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/>
        </p:blipFill>
        <p:spPr>
          <a:xfrm>
            <a:off x="8028384" y="4734394"/>
            <a:ext cx="995045" cy="304982"/>
          </a:xfrm>
          <a:prstGeom prst="rect">
            <a:avLst/>
          </a:prstGeom>
        </p:spPr>
      </p:pic>
      <p:pic>
        <p:nvPicPr>
          <p:cNvPr id="6" name="Platshållare för innehåll 5" descr="En bild som visar person, man, inomhus, tittar&#10;&#10;Automatiskt genererad beskrivning">
            <a:extLst>
              <a:ext uri="{FF2B5EF4-FFF2-40B4-BE49-F238E27FC236}">
                <a16:creationId xmlns:a16="http://schemas.microsoft.com/office/drawing/2014/main" id="{1A276ADC-1DF7-4338-9FB5-23FCB331E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218" y="1116215"/>
            <a:ext cx="378116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483518"/>
            <a:ext cx="6984776" cy="378042"/>
          </a:xfrm>
          <a:solidFill>
            <a:srgbClr val="FFAA41"/>
          </a:solidFill>
        </p:spPr>
        <p:txBody>
          <a:bodyPr anchor="ctr"/>
          <a:lstStyle/>
          <a:p>
            <a:pPr algn="l"/>
            <a:r>
              <a:rPr lang="sv-SE" sz="1500" dirty="0">
                <a:solidFill>
                  <a:schemeClr val="bg1"/>
                </a:solidFill>
                <a:latin typeface="DIN-MediumAlternate" pitchFamily="2" charset="0"/>
              </a:rPr>
              <a:t>SÅ VAD VET VI – OCH VAD GÖR VI? OCH HUR GÖR VI DET?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23543-2142-B04E-AF3D-9957B144BC12}"/>
              </a:ext>
            </a:extLst>
          </p:cNvPr>
          <p:cNvSpPr txBox="1"/>
          <p:nvPr/>
        </p:nvSpPr>
        <p:spPr>
          <a:xfrm>
            <a:off x="1065610" y="2516634"/>
            <a:ext cx="3362374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sv-SE" sz="1200" b="1" dirty="0">
                <a:latin typeface="DIN"/>
              </a:rPr>
              <a:t>Detta gör vi: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DIN"/>
              </a:rPr>
              <a:t>Fokus på kulturen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DIN"/>
              </a:rPr>
              <a:t>Tydliga mål - förväntningar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DIN"/>
              </a:rPr>
              <a:t>Feedback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DIN"/>
              </a:rPr>
              <a:t>Engagerad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DIN"/>
              </a:rPr>
              <a:t>Enad i ledarskapet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DIN"/>
              </a:rPr>
              <a:t>För att kunna leda andra måste du först kunna leda dig själv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DIN"/>
              </a:rPr>
              <a:t>Tänk också på effekten – inte bara resultatet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DIN"/>
              </a:rPr>
              <a:t>Var lyhörd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DIN"/>
              </a:rPr>
              <a:t>Kommunicera – på ”rätt” sätt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latin typeface="DIN"/>
            </a:endParaRPr>
          </a:p>
          <a:p>
            <a:endParaRPr lang="sv-SE" sz="1200" dirty="0">
              <a:latin typeface="DIN"/>
            </a:endParaRPr>
          </a:p>
          <a:p>
            <a:endParaRPr lang="sv-SE" sz="1200" dirty="0">
              <a:latin typeface="DIN"/>
            </a:endParaRPr>
          </a:p>
        </p:txBody>
      </p:sp>
      <p:pic>
        <p:nvPicPr>
          <p:cNvPr id="7" name="Bildobjekt 17">
            <a:extLst>
              <a:ext uri="{FF2B5EF4-FFF2-40B4-BE49-F238E27FC236}">
                <a16:creationId xmlns:a16="http://schemas.microsoft.com/office/drawing/2014/main" id="{997099FB-5D5D-BA40-AF5E-C0B57364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/>
        </p:blipFill>
        <p:spPr>
          <a:xfrm>
            <a:off x="8028384" y="4734394"/>
            <a:ext cx="995045" cy="30498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0B58ADC-7AC3-D1D0-6F3B-A9C536AE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218" y="1059582"/>
            <a:ext cx="3781166" cy="252597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9887244-E88E-DB90-496A-665E513E0F12}"/>
              </a:ext>
            </a:extLst>
          </p:cNvPr>
          <p:cNvSpPr txBox="1"/>
          <p:nvPr/>
        </p:nvSpPr>
        <p:spPr>
          <a:xfrm>
            <a:off x="1059434" y="982637"/>
            <a:ext cx="388843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sv-SE" sz="1200" b="1" dirty="0">
                <a:latin typeface="DIN" pitchFamily="2" charset="0"/>
              </a:rPr>
              <a:t>Detta vet vi uppskattas: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DIN" pitchFamily="2" charset="0"/>
              </a:rPr>
              <a:t>Förebild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DIN" pitchFamily="2" charset="0"/>
              </a:rPr>
              <a:t>Tydliga mål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DIN" pitchFamily="2" charset="0"/>
              </a:rPr>
              <a:t>Rättvis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DIN" pitchFamily="2" charset="0"/>
              </a:rPr>
              <a:t>Feedback och bekräftelse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DIN" pitchFamily="2" charset="0"/>
              </a:rPr>
              <a:t>Synlig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DIN" pitchFamily="2" charset="0"/>
              </a:rPr>
              <a:t>Engagerad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latin typeface="D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3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483518"/>
            <a:ext cx="6984776" cy="378042"/>
          </a:xfrm>
          <a:solidFill>
            <a:srgbClr val="FFAA41"/>
          </a:solidFill>
        </p:spPr>
        <p:txBody>
          <a:bodyPr anchor="ctr"/>
          <a:lstStyle/>
          <a:p>
            <a:pPr algn="l"/>
            <a:r>
              <a:rPr lang="sv-SE" sz="1500" dirty="0">
                <a:solidFill>
                  <a:schemeClr val="bg1"/>
                </a:solidFill>
                <a:latin typeface="DIN-MediumAlternate" pitchFamily="2" charset="0"/>
              </a:rPr>
              <a:t>SLUTORD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23543-2142-B04E-AF3D-9957B144BC12}"/>
              </a:ext>
            </a:extLst>
          </p:cNvPr>
          <p:cNvSpPr txBox="1"/>
          <p:nvPr/>
        </p:nvSpPr>
        <p:spPr>
          <a:xfrm>
            <a:off x="997377" y="1491630"/>
            <a:ext cx="3275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dirty="0">
                <a:latin typeface="DIN"/>
                <a:ea typeface="Arial" charset="0"/>
                <a:cs typeface="Arial" charset="0"/>
              </a:rPr>
              <a:t>Respekt och förtroende kan man aldrig kräva – det måste man förtjäna!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200" dirty="0">
              <a:latin typeface="DIN"/>
              <a:ea typeface="Arial" charset="0"/>
              <a:cs typeface="Arial" charset="0"/>
            </a:endParaRP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200" dirty="0">
              <a:latin typeface="DIN"/>
              <a:ea typeface="Arial" charset="0"/>
              <a:cs typeface="Arial" charset="0"/>
            </a:endParaRP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dirty="0">
                <a:latin typeface="DIN"/>
                <a:ea typeface="Arial" charset="0"/>
                <a:cs typeface="Arial" charset="0"/>
              </a:rPr>
              <a:t>Attityd smittar, är avgörande för resultatet</a:t>
            </a:r>
          </a:p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dirty="0">
                <a:latin typeface="DIN"/>
                <a:ea typeface="Arial" charset="0"/>
                <a:cs typeface="Arial" charset="0"/>
              </a:rPr>
              <a:t>och är helt och hållet självvald.</a:t>
            </a:r>
          </a:p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200" dirty="0">
              <a:latin typeface="DIN"/>
              <a:ea typeface="Arial" charset="0"/>
              <a:cs typeface="Arial" charset="0"/>
            </a:endParaRPr>
          </a:p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200" dirty="0">
              <a:latin typeface="DIN"/>
              <a:ea typeface="Arial" charset="0"/>
              <a:cs typeface="Arial" charset="0"/>
            </a:endParaRPr>
          </a:p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200" dirty="0">
                <a:latin typeface="DIN"/>
                <a:ea typeface="Arial" charset="0"/>
                <a:cs typeface="Arial" charset="0"/>
              </a:rPr>
              <a:t>Leenden smittar också – bli en smittbärare </a:t>
            </a:r>
            <a:r>
              <a:rPr lang="sv-SE" sz="1200" dirty="0">
                <a:latin typeface="DIN"/>
                <a:ea typeface="Arial" charset="0"/>
                <a:cs typeface="Arial" charset="0"/>
                <a:sym typeface="Wingdings" panose="05000000000000000000" pitchFamily="2" charset="2"/>
              </a:rPr>
              <a:t></a:t>
            </a:r>
            <a:endParaRPr lang="sv-SE" sz="1200" dirty="0">
              <a:latin typeface="DIN"/>
              <a:ea typeface="Arial" charset="0"/>
              <a:cs typeface="Arial" charset="0"/>
            </a:endParaRPr>
          </a:p>
          <a:p>
            <a:endParaRPr lang="sv-SE" sz="1200" dirty="0">
              <a:latin typeface="DIN"/>
            </a:endParaRPr>
          </a:p>
        </p:txBody>
      </p:sp>
      <p:pic>
        <p:nvPicPr>
          <p:cNvPr id="7" name="Bildobjekt 17">
            <a:extLst>
              <a:ext uri="{FF2B5EF4-FFF2-40B4-BE49-F238E27FC236}">
                <a16:creationId xmlns:a16="http://schemas.microsoft.com/office/drawing/2014/main" id="{997099FB-5D5D-BA40-AF5E-C0B57364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/>
        </p:blipFill>
        <p:spPr>
          <a:xfrm>
            <a:off x="8028384" y="4734394"/>
            <a:ext cx="995045" cy="30498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674C439-DBBB-06F3-2889-131DC68AD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1"/>
          <a:stretch/>
        </p:blipFill>
        <p:spPr>
          <a:xfrm>
            <a:off x="4499992" y="1070692"/>
            <a:ext cx="3528392" cy="25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4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553766" y="2369190"/>
            <a:ext cx="5904656" cy="737828"/>
          </a:xfrm>
        </p:spPr>
        <p:txBody>
          <a:bodyPr/>
          <a:lstStyle/>
          <a:p>
            <a:pPr algn="ctr"/>
            <a:r>
              <a:rPr lang="sv-SE" spc="225" dirty="0">
                <a:solidFill>
                  <a:schemeClr val="bg1"/>
                </a:solidFill>
                <a:latin typeface="Edo" panose="02000000000000000000" pitchFamily="2" charset="0"/>
              </a:rPr>
              <a:t>Gör varandra bra</a:t>
            </a:r>
            <a:br>
              <a:rPr lang="sv-SE" spc="225" dirty="0">
                <a:solidFill>
                  <a:schemeClr val="bg1"/>
                </a:solidFill>
                <a:latin typeface="Edo" panose="02000000000000000000" pitchFamily="2" charset="0"/>
              </a:rPr>
            </a:br>
            <a:br>
              <a:rPr lang="sv-SE" sz="1800" spc="225" dirty="0">
                <a:solidFill>
                  <a:schemeClr val="bg1"/>
                </a:solidFill>
                <a:latin typeface="Edo" panose="02000000000000000000" pitchFamily="2" charset="0"/>
              </a:rPr>
            </a:br>
            <a:br>
              <a:rPr lang="sv-SE" sz="1800" spc="225" dirty="0">
                <a:solidFill>
                  <a:schemeClr val="bg1"/>
                </a:solidFill>
                <a:latin typeface="Edo" panose="02000000000000000000" pitchFamily="2" charset="0"/>
              </a:rPr>
            </a:br>
            <a:br>
              <a:rPr lang="sv-SE" spc="225" dirty="0">
                <a:solidFill>
                  <a:schemeClr val="bg1"/>
                </a:solidFill>
                <a:latin typeface="Edo" panose="02000000000000000000" pitchFamily="2" charset="0"/>
              </a:rPr>
            </a:br>
            <a:br>
              <a:rPr lang="sv-SE" spc="225" dirty="0">
                <a:solidFill>
                  <a:schemeClr val="bg1"/>
                </a:solidFill>
                <a:latin typeface="Edo" panose="02000000000000000000" pitchFamily="2" charset="0"/>
              </a:rPr>
            </a:br>
            <a:r>
              <a:rPr lang="sv-SE" sz="2400" spc="225" dirty="0">
                <a:solidFill>
                  <a:schemeClr val="bg1"/>
                </a:solidFill>
                <a:latin typeface="Edo" panose="02000000000000000000" pitchFamily="2" charset="0"/>
              </a:rPr>
              <a:t>::</a:t>
            </a:r>
            <a:br>
              <a:rPr lang="sv-SE" spc="225" dirty="0">
                <a:solidFill>
                  <a:schemeClr val="bg1"/>
                </a:solidFill>
                <a:latin typeface="Edo" panose="02000000000000000000" pitchFamily="2" charset="0"/>
              </a:rPr>
            </a:br>
            <a:br>
              <a:rPr lang="sv-SE" sz="1500" spc="225" dirty="0">
                <a:solidFill>
                  <a:schemeClr val="bg1"/>
                </a:solidFill>
                <a:latin typeface="DIN-MediumAlternate"/>
              </a:rPr>
            </a:br>
            <a:endParaRPr lang="sv-SE" sz="1500" spc="225" dirty="0">
              <a:solidFill>
                <a:schemeClr val="bg1"/>
              </a:solidFill>
              <a:latin typeface="DIN-MediumAlternate"/>
            </a:endParaRP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3559" y="1131590"/>
            <a:ext cx="2952328" cy="90489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E571B95-E81D-D61E-595D-2F11C2A61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717" y="3892234"/>
            <a:ext cx="864096" cy="86409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FE81BA3-D5A4-21EA-170B-6C90C68415E2}"/>
              </a:ext>
            </a:extLst>
          </p:cNvPr>
          <p:cNvSpPr txBox="1"/>
          <p:nvPr/>
        </p:nvSpPr>
        <p:spPr>
          <a:xfrm>
            <a:off x="1835696" y="349785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Helena Berggren</a:t>
            </a:r>
          </a:p>
          <a:p>
            <a:r>
              <a:rPr lang="sv-SE" sz="1600" dirty="0">
                <a:solidFill>
                  <a:schemeClr val="bg1"/>
                </a:solidFill>
              </a:rPr>
              <a:t>helena@helenaberggren.se</a:t>
            </a:r>
          </a:p>
          <a:p>
            <a:r>
              <a:rPr lang="sv-SE" sz="16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070-241 91 59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EB0C75B-31B4-5457-2032-9DB4EA3E0E2F}"/>
              </a:ext>
            </a:extLst>
          </p:cNvPr>
          <p:cNvSpPr txBox="1"/>
          <p:nvPr/>
        </p:nvSpPr>
        <p:spPr>
          <a:xfrm>
            <a:off x="5580112" y="349785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>
                <a:solidFill>
                  <a:schemeClr val="bg1"/>
                </a:solidFill>
              </a:rPr>
              <a:t>AdWise</a:t>
            </a:r>
            <a:r>
              <a:rPr lang="sv-SE" sz="1600" dirty="0">
                <a:solidFill>
                  <a:schemeClr val="bg1"/>
                </a:solidFill>
              </a:rPr>
              <a:t> Consulting</a:t>
            </a:r>
          </a:p>
        </p:txBody>
      </p:sp>
      <p:pic>
        <p:nvPicPr>
          <p:cNvPr id="6" name="Bildobjekt 5" descr="En bild som visar person&#10;&#10;Automatiskt genererad beskrivning">
            <a:extLst>
              <a:ext uri="{FF2B5EF4-FFF2-40B4-BE49-F238E27FC236}">
                <a16:creationId xmlns:a16="http://schemas.microsoft.com/office/drawing/2014/main" id="{B796A6D8-B67B-A358-2D1E-D9574CADE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3579862"/>
            <a:ext cx="798999" cy="102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2905159F-097E-E542-8556-0EE24036BE20}" vid="{6AF75C05-AE25-A549-ABD5-4587549463F0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239BB4AE3EB945B5285642730ED68C" ma:contentTypeVersion="16" ma:contentTypeDescription="Skapa ett nytt dokument." ma:contentTypeScope="" ma:versionID="0a2e1ed8fc8af262dbfa6c2a013e65a8">
  <xsd:schema xmlns:xsd="http://www.w3.org/2001/XMLSchema" xmlns:xs="http://www.w3.org/2001/XMLSchema" xmlns:p="http://schemas.microsoft.com/office/2006/metadata/properties" xmlns:ns2="55928ed4-9dd0-4bc1-a8a4-b275b2bac1fb" xmlns:ns3="7e304ff2-f46c-4344-b25d-1d8d66a62cf0" targetNamespace="http://schemas.microsoft.com/office/2006/metadata/properties" ma:root="true" ma:fieldsID="fb5e4ad6925a3be0a874e7ec1085ebc5" ns2:_="" ns3:_="">
    <xsd:import namespace="55928ed4-9dd0-4bc1-a8a4-b275b2bac1fb"/>
    <xsd:import namespace="7e304ff2-f46c-4344-b25d-1d8d66a62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28ed4-9dd0-4bc1-a8a4-b275b2bac1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fcb5395a-a013-4a41-a158-ec6c8cd5f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04ff2-f46c-4344-b25d-1d8d66a62cf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8a6e80-82ad-45e9-80a1-99aa74e07e1d}" ma:internalName="TaxCatchAll" ma:showField="CatchAllData" ma:web="7e304ff2-f46c-4344-b25d-1d8d66a62c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688170-5C6D-4E20-90C8-C892FC90B578}"/>
</file>

<file path=customXml/itemProps2.xml><?xml version="1.0" encoding="utf-8"?>
<ds:datastoreItem xmlns:ds="http://schemas.openxmlformats.org/officeDocument/2006/customXml" ds:itemID="{082338F2-4036-4333-AFD6-E068F9D0D726}"/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332</Words>
  <Application>Microsoft Office PowerPoint</Application>
  <PresentationFormat>Bildspel på skärmen (16:9)</PresentationFormat>
  <Paragraphs>90</Paragraphs>
  <Slides>9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5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22" baseType="lpstr">
      <vt:lpstr>Arial</vt:lpstr>
      <vt:lpstr>Arial Black</vt:lpstr>
      <vt:lpstr>Calibri</vt:lpstr>
      <vt:lpstr>DIN</vt:lpstr>
      <vt:lpstr>DIN-MediumAlternate</vt:lpstr>
      <vt:lpstr>DIN-RegularAlternate</vt:lpstr>
      <vt:lpstr>Edo</vt:lpstr>
      <vt:lpstr>Office-tema</vt:lpstr>
      <vt:lpstr>Office-tema</vt:lpstr>
      <vt:lpstr>Office-tema</vt:lpstr>
      <vt:lpstr>Office-tema</vt:lpstr>
      <vt:lpstr>1_Custom Design</vt:lpstr>
      <vt:lpstr>Slide</vt:lpstr>
      <vt:lpstr> </vt:lpstr>
      <vt:lpstr>HELT KORT- Vem är jag? Vilka är AdWise?</vt:lpstr>
      <vt:lpstr>VAD UPPSKATTAR MEDARBETARE MEST HOS EN CHEF?</vt:lpstr>
      <vt:lpstr>GRUNDEN MÅSTE VARA SOLID</vt:lpstr>
      <vt:lpstr>VARFÖR? Vad blir effekten av en kultur som inte ägnas uppmärksamhet?</vt:lpstr>
      <vt:lpstr>LEDARSKAPET MÅSTE VARA ENAT – ÅTMINSTONE UTÅT </vt:lpstr>
      <vt:lpstr>SÅ VAD VET VI – OCH VAD GÖR VI? OCH HUR GÖR VI DET?</vt:lpstr>
      <vt:lpstr>SLUTORD</vt:lpstr>
      <vt:lpstr>Gör varandra bra     ::  </vt:lpstr>
    </vt:vector>
  </TitlesOfParts>
  <Company>AdWise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Debby Pernervik</dc:creator>
  <cp:lastModifiedBy>Helen Fredin</cp:lastModifiedBy>
  <cp:revision>87</cp:revision>
  <dcterms:created xsi:type="dcterms:W3CDTF">2011-10-11T09:40:48Z</dcterms:created>
  <dcterms:modified xsi:type="dcterms:W3CDTF">2023-03-16T10:19:20Z</dcterms:modified>
</cp:coreProperties>
</file>